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60" r:id="rId2"/>
    <p:sldId id="261" r:id="rId3"/>
    <p:sldId id="268" r:id="rId4"/>
    <p:sldId id="270" r:id="rId5"/>
    <p:sldId id="263" r:id="rId6"/>
    <p:sldId id="269" r:id="rId7"/>
    <p:sldId id="262" r:id="rId8"/>
    <p:sldId id="271" r:id="rId9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c8" initials="p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27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27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276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277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278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ED129553-ABC6-4997-863D-20114DD2A2A1}" type="slidenum">
              <a:rPr lang="ru-RU" sz="1400" b="0" strike="noStrike" spc="-1">
                <a:latin typeface="Times New Roman"/>
              </a:rPr>
              <a:pPr algn="r"/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09017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080" cy="1249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080" cy="1249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080" cy="1249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080" cy="1249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080" cy="1249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080" cy="1249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080" cy="1249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609480" y="221040"/>
            <a:ext cx="10972080" cy="5795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080" cy="1249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080" cy="1249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080" cy="1249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1"/>
          <p:cNvSpPr/>
          <p:nvPr/>
        </p:nvSpPr>
        <p:spPr>
          <a:xfrm>
            <a:off x="0" y="1557360"/>
            <a:ext cx="12186000" cy="4613760"/>
          </a:xfrm>
          <a:prstGeom prst="rect">
            <a:avLst/>
          </a:prstGeom>
          <a:solidFill>
            <a:srgbClr val="FFFFFF">
              <a:alpha val="46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png"/><Relationship Id="rId9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subTitle"/>
          </p:nvPr>
        </p:nvSpPr>
        <p:spPr>
          <a:xfrm>
            <a:off x="263352" y="1196752"/>
            <a:ext cx="11462584" cy="4488776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solidFill>
                  <a:srgbClr val="294E97"/>
                </a:solidFill>
                <a:latin typeface="Times New Roman" pitchFamily="18" charset="0"/>
                <a:cs typeface="Times New Roman" pitchFamily="18" charset="0"/>
              </a:rPr>
              <a:t>Образцы документов</a:t>
            </a:r>
            <a:br>
              <a:rPr lang="ru-RU" sz="3600" b="1" dirty="0">
                <a:solidFill>
                  <a:srgbClr val="294E97"/>
                </a:solidFill>
                <a:latin typeface="Calibri Light" pitchFamily="34" charset="0"/>
              </a:rPr>
            </a:br>
            <a:r>
              <a:rPr lang="ru-RU" sz="3200" dirty="0">
                <a:solidFill>
                  <a:srgbClr val="294E97"/>
                </a:solidFill>
                <a:latin typeface="Times New Roman" pitchFamily="18" charset="0"/>
                <a:cs typeface="Times New Roman" pitchFamily="18" charset="0"/>
              </a:rPr>
              <a:t>для представления в Комиссию Минспорта России по формированию перечня базовых видов спорта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56568" y="313409"/>
            <a:ext cx="10972080" cy="1249920"/>
          </a:xfrm>
        </p:spPr>
        <p:txBody>
          <a:bodyPr/>
          <a:lstStyle/>
          <a:p>
            <a:pPr algn="ctr">
              <a:defRPr/>
            </a:pPr>
            <a:r>
              <a:rPr lang="ru-RU" sz="2000" b="1" dirty="0">
                <a:solidFill>
                  <a:srgbClr val="294E97"/>
                </a:solidFill>
                <a:latin typeface="Times New Roman" pitchFamily="18" charset="0"/>
                <a:cs typeface="Times New Roman" pitchFamily="18" charset="0"/>
              </a:rPr>
              <a:t>Министерство спорта российской федерации</a:t>
            </a:r>
            <a:br>
              <a:rPr lang="ru-RU" sz="2000" b="1" dirty="0">
                <a:solidFill>
                  <a:srgbClr val="294E97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294E97"/>
                </a:solidFill>
                <a:latin typeface="Times New Roman" pitchFamily="18" charset="0"/>
                <a:cs typeface="Times New Roman" pitchFamily="18" charset="0"/>
              </a:rPr>
              <a:t>ФГБУ «Федеральный центр подготовки спортивного резерва"</a:t>
            </a:r>
          </a:p>
        </p:txBody>
      </p:sp>
      <p:pic>
        <p:nvPicPr>
          <p:cNvPr id="7" name="Picture 6" descr="Картинки по запросу логотип министерство спорт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2005" y="73772"/>
            <a:ext cx="1189578" cy="1122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Спортивный резерв России">
            <a:extLst>
              <a:ext uri="{FF2B5EF4-FFF2-40B4-BE49-F238E27FC236}">
                <a16:creationId xmlns:a16="http://schemas.microsoft.com/office/drawing/2014/main" id="{FD363DCE-152E-4F6C-B51C-23ACC595EC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89" y="387282"/>
            <a:ext cx="2264972" cy="78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123568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solidFill>
                  <a:srgbClr val="294E97"/>
                </a:solidFill>
                <a:latin typeface="Times New Roman" pitchFamily="18" charset="0"/>
                <a:cs typeface="Times New Roman" pitchFamily="18" charset="0"/>
              </a:rPr>
              <a:t>ПЕРЕЧЕНЬ БАЗОВЫХ ВИДОВ СПОРТА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479376" y="1470960"/>
            <a:ext cx="10972440" cy="397728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регулируется: </a:t>
            </a:r>
          </a:p>
          <a:p>
            <a:pPr eaLnBrk="1" hangingPunct="1"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ctr" eaLnBrk="1" hangingPunct="1">
              <a:buFont typeface="Arial" pitchFamily="34" charset="0"/>
              <a:buChar char="•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Федеральным законом от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04.12.2007 № 329-ФЗ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(ред. от 02.08.2019)</a:t>
            </a:r>
          </a:p>
          <a:p>
            <a:pPr marL="342900" indent="-342900" algn="ctr" eaLnBrk="1" hangingPunct="1">
              <a:buFont typeface="Arial" pitchFamily="34" charset="0"/>
              <a:buChar char="•"/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ст.2 п.1.2. Базовые виды спорта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виды спорта, включенные в программы Олимпийских игр,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Паралимпийских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игр, а также иные виды спорта, развиваемые субъектами Российской Федерации на своих территориях с учетом сложившихся исторических традиций развития спорта высших достижений, Представительства спортсменов от субъектов Российской Федерации в составах спортивных сборных команд Российской Федерации по видам спорта и участия данных команд во всероссийских и в Международных официальных спортивных мероприятиях</a:t>
            </a:r>
          </a:p>
          <a:p>
            <a:pPr algn="ctr" eaLnBrk="1" hangingPunct="1"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eaLnBrk="1" hangingPunct="1">
              <a:buFont typeface="Arial" pitchFamily="34" charset="0"/>
              <a:buChar char="•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Приказом Минспорта России от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25.06.2018 № 592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«О порядке утверждения перечня базовых видов спорта» </a:t>
            </a:r>
            <a:endParaRPr lang="ru-RU" dirty="0"/>
          </a:p>
        </p:txBody>
      </p:sp>
      <p:pic>
        <p:nvPicPr>
          <p:cNvPr id="4" name="Picture 2" descr="Спортивный резерв России">
            <a:extLst>
              <a:ext uri="{FF2B5EF4-FFF2-40B4-BE49-F238E27FC236}">
                <a16:creationId xmlns:a16="http://schemas.microsoft.com/office/drawing/2014/main" id="{090E910F-951A-4CF1-800A-8FDD83D4E3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4" y="243964"/>
            <a:ext cx="2264972" cy="78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565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solidFill>
                  <a:srgbClr val="294E97"/>
                </a:solidFill>
                <a:latin typeface="Times New Roman" pitchFamily="18" charset="0"/>
                <a:cs typeface="Times New Roman" pitchFamily="18" charset="0"/>
              </a:rPr>
              <a:t>ОСНОВНЫЕ ПРАВИЛА ПОДАЧИ ДОКУМЕНТОВ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695400" y="2348880"/>
            <a:ext cx="10585176" cy="3672408"/>
          </a:xfrm>
          <a:noFill/>
        </p:spPr>
        <p:txBody>
          <a:bodyPr/>
          <a:lstStyle/>
          <a:p>
            <a:pPr algn="ctr" eaLnBrk="1" hangingPunct="1">
              <a:buFont typeface="Arial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все документы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сканируются в формате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PDF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 централизованно направляются с электронной почты органа исполнительной власти субъекта Российской Федерации в сфере физической культуры и спорта</a:t>
            </a:r>
          </a:p>
          <a:p>
            <a:pPr algn="ctr" eaLnBrk="1" hangingPunct="1">
              <a:buFont typeface="Arial" charset="0"/>
              <a:buChar char="•"/>
            </a:pPr>
            <a:endPara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документы на бумажном носителе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НАПРАВЛЯТЬ НЕ НУЖНО!</a:t>
            </a:r>
          </a:p>
          <a:p>
            <a:pPr algn="ctr" eaLnBrk="1" hangingPunct="1">
              <a:buFont typeface="Arial" charset="0"/>
              <a:buChar char="•"/>
            </a:pP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документы представляются по электронному адресу: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voinova_ov@fcpsr.ru.</a:t>
            </a:r>
          </a:p>
          <a:p>
            <a:pPr algn="ctr" eaLnBrk="1" hangingPunct="1">
              <a:buClrTx/>
              <a:buFontTx/>
              <a:buNone/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за сбор документов от ФГБУ ФЦПСР –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Войнова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Ольга Владимировна </a:t>
            </a:r>
          </a:p>
          <a:p>
            <a:pPr algn="ctr" eaLnBrk="1" hangingPunct="1">
              <a:buClrTx/>
              <a:buFontTx/>
              <a:buNone/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тел.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8-499-550-94-74 (доб. 552)</a:t>
            </a:r>
          </a:p>
          <a:p>
            <a:pPr algn="ctr" eaLnBrk="1" hangingPunct="1">
              <a:buClrTx/>
              <a:buFontTx/>
              <a:buNone/>
            </a:pPr>
            <a:endPara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ClrTx/>
              <a:buFontTx/>
              <a:buNone/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 отправке письма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ОБЯЗАТЕЛЬНО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указать:</a:t>
            </a:r>
          </a:p>
          <a:p>
            <a:pPr algn="ctr" eaLnBrk="1" hangingPunct="1">
              <a:buClrTx/>
              <a:buFontTx/>
              <a:buNone/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- Тему письма « Субъект, базовые виды спорта»</a:t>
            </a:r>
          </a:p>
          <a:p>
            <a:pPr marL="285750" indent="-285750" algn="ctr" eaLnBrk="1" hangingPunct="1">
              <a:buClrTx/>
              <a:buFontTx/>
              <a:buChar char="-"/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самом письме указать, на какой вид(ы) представлены документы (перечислить все виды спорта)</a:t>
            </a:r>
          </a:p>
          <a:p>
            <a:pPr marL="285750" indent="-285750" algn="ctr" eaLnBrk="1" hangingPunct="1">
              <a:buClrTx/>
              <a:buFontTx/>
              <a:buChar char="-"/>
            </a:pPr>
            <a:r>
              <a:rPr lang="ru-RU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ФИО, телефон, эл. почта контактного лица (для связи в случае необходимости)!!! </a:t>
            </a:r>
          </a:p>
          <a:p>
            <a:pPr marL="285750" indent="-285750" algn="ctr" eaLnBrk="1" hangingPunct="1">
              <a:buClrTx/>
              <a:buFontTx/>
              <a:buChar char="-"/>
            </a:pP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ctr" eaLnBrk="1" hangingPunct="1">
              <a:buClrTx/>
              <a:buFontTx/>
              <a:buChar char="-"/>
            </a:pP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ClrTx/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ПРИЕМ ДОКУМЕНТОВ ДО 1 ИЮНЯ ЕЖЕГОДНО</a:t>
            </a:r>
          </a:p>
          <a:p>
            <a:pPr marL="285750" indent="-285750" algn="ctr" eaLnBrk="1" hangingPunct="1">
              <a:buClrTx/>
              <a:buFontTx/>
              <a:buChar char="-"/>
            </a:pP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ctr" eaLnBrk="1" hangingPunct="1">
              <a:buClrTx/>
              <a:buFontTx/>
              <a:buChar char="-"/>
            </a:pP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ctr" eaLnBrk="1" hangingPunct="1">
              <a:buClrTx/>
              <a:buFontTx/>
              <a:buChar char="-"/>
            </a:pP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Picture 2" descr="Спортивный резерв России">
            <a:extLst>
              <a:ext uri="{FF2B5EF4-FFF2-40B4-BE49-F238E27FC236}">
                <a16:creationId xmlns:a16="http://schemas.microsoft.com/office/drawing/2014/main" id="{04BA21A7-B1B6-4FFA-9ABC-CE36425169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36" y="92612"/>
            <a:ext cx="2264972" cy="78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8616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260648"/>
            <a:ext cx="10972080" cy="1249920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294E97"/>
                </a:solidFill>
                <a:latin typeface="Times New Roman" pitchFamily="18" charset="0"/>
                <a:cs typeface="Times New Roman" pitchFamily="18" charset="0"/>
              </a:rPr>
              <a:t>ПЕРЕЧЕНЬ ДОКУМЕНТОВ, ПОДАВАЕМЫХ НА КОМИССИЮ МИНСПОРТА РОССИИ ПО ФОРМИРОВАНИЮ ПЕРЕЧНЯ БАЗОВЫХ ВИДОВ СПОРТА, в соответствии с приказом Минспорта России от 25.06.2018 № 592 «О порядке утверждения перечня базовых видов спорта»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479376" y="2564904"/>
            <a:ext cx="11449272" cy="3888432"/>
          </a:xfrm>
        </p:spPr>
        <p:txBody>
          <a:bodyPr/>
          <a:lstStyle/>
          <a:p>
            <a:pPr marL="342900" indent="-342900" algn="just">
              <a:spcAft>
                <a:spcPts val="600"/>
              </a:spcAft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Заявка на включение в перечень, подписанная руководителем органа исполнительной власти субъекта РФ в области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ФКиС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уполномоченным им лицом (одна на ВСЕ подаваемые виды)</a:t>
            </a:r>
          </a:p>
          <a:p>
            <a:pPr marL="342900" indent="-342900" algn="just">
              <a:spcAft>
                <a:spcPts val="600"/>
              </a:spcAft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по виду спорта (отдельная для каждого вида спорта)</a:t>
            </a:r>
          </a:p>
          <a:p>
            <a:pPr marL="342900" indent="-342900" algn="just">
              <a:spcAft>
                <a:spcPts val="600"/>
              </a:spcAft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Копии протоколов официальных спортивных соревнований, указанных в подпункте 6.6. пункта 6 Приказа № 592.</a:t>
            </a:r>
          </a:p>
          <a:p>
            <a:pPr marL="342900" indent="-342900" algn="just">
              <a:spcAft>
                <a:spcPts val="600"/>
              </a:spcAft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Копии распорядительных актов ОИВ субъекта РФ, утверждающих списки кандидатов в сборную команду субъекта РФ.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об утверждении списка сборной)</a:t>
            </a:r>
          </a:p>
          <a:p>
            <a:pPr marL="342900" indent="-342900" algn="just">
              <a:spcAft>
                <a:spcPts val="600"/>
              </a:spcAft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Копия списка кандидатов в спортивную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сборную команду субъекта РФ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виду спорта, включаемому в перечень</a:t>
            </a:r>
          </a:p>
          <a:p>
            <a:pPr marL="342900" indent="-342900" algn="just">
              <a:spcAft>
                <a:spcPts val="600"/>
              </a:spcAft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Копия списка кандидатов в спортивную Сборную команду РФ по виду спорта, включаемому в перечень.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командных игровых видов спорта также может быть: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документ, подтверждающий, что спортсмен состоит в трудовых отношениях с профессиональным спортивным клубом и копии документов, подтверждающих участие в профессиональных соревнованиях.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(или список или трудовые отношения)</a:t>
            </a:r>
          </a:p>
          <a:p>
            <a:pPr marL="342900" indent="-342900" algn="just">
              <a:spcAft>
                <a:spcPts val="600"/>
              </a:spcAft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Копии протоколов официальных всероссийских и международных спортивных соревнований, указанных в подпункте 6.9 Приказа № 592</a:t>
            </a:r>
          </a:p>
          <a:p>
            <a:pPr marL="342900" indent="-342900" algn="just">
              <a:spcAft>
                <a:spcPts val="600"/>
              </a:spcAft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Копии документов, подтверждающих участие в Спартакиаде (протокол/отчет ГСК)</a:t>
            </a:r>
          </a:p>
          <a:p>
            <a:pPr marL="342900" indent="-342900" algn="just">
              <a:spcAft>
                <a:spcPts val="600"/>
              </a:spcAft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Копии распорядительных актов о приеме на обучение по дополнительной образовательной программе спортивной подготовки лиц, в отношении которых представлены документы</a:t>
            </a:r>
          </a:p>
          <a:p>
            <a:pPr marL="342900" indent="-342900" algn="just">
              <a:buAutoNum type="arabicPeriod"/>
            </a:pPr>
            <a:endParaRPr lang="ru-RU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BE16DD9-101C-4C05-88BA-9EC704C94DD3}"/>
              </a:ext>
            </a:extLst>
          </p:cNvPr>
          <p:cNvSpPr/>
          <p:nvPr/>
        </p:nvSpPr>
        <p:spPr>
          <a:xfrm>
            <a:off x="2639616" y="1700808"/>
            <a:ext cx="78623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ВСЕХ ВИДОВ СПОРТА, КРОМЕ УКАЗАННЫХ НА СЛАЙДЕ № 7: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4465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23654" y="293780"/>
            <a:ext cx="10035976" cy="1033896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294E97"/>
                </a:solidFill>
                <a:latin typeface="Times New Roman" pitchFamily="18" charset="0"/>
                <a:cs typeface="Times New Roman" pitchFamily="18" charset="0"/>
              </a:rPr>
              <a:t>ЗАЯВКА НА ВКЛЮЧЕНИЕ В ПЕРЕЧЕНЬ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4545610" y="1231736"/>
            <a:ext cx="7416824" cy="1080120"/>
          </a:xfrm>
        </p:spPr>
        <p:txBody>
          <a:bodyPr/>
          <a:lstStyle/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Необходимо указать все виды спорта, на которые готовится пакет документов, </a:t>
            </a:r>
            <a:r>
              <a:rPr lang="ru-RU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в одной заявке. </a:t>
            </a:r>
          </a:p>
          <a:p>
            <a:pPr marL="342900" indent="-342900" algn="just"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05650" y="2011144"/>
            <a:ext cx="669674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</a:rPr>
              <a:t>   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 указывайте номер и ФИО исполнителя!!! </a:t>
            </a:r>
          </a:p>
          <a:p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130556" y="2709930"/>
            <a:ext cx="9891960" cy="913771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2400" b="1" kern="0" dirty="0">
                <a:solidFill>
                  <a:srgbClr val="294E97"/>
                </a:solidFill>
                <a:latin typeface="Times New Roman" pitchFamily="18" charset="0"/>
                <a:cs typeface="Times New Roman" pitchFamily="18" charset="0"/>
              </a:rPr>
              <a:t>СПРАВКА ПО ВИДУ СПОРТА</a:t>
            </a:r>
            <a:endParaRPr lang="ru-RU" sz="2400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Подзаголовок 2"/>
          <p:cNvSpPr>
            <a:spLocks noGrp="1"/>
          </p:cNvSpPr>
          <p:nvPr>
            <p:ph type="subTitle"/>
          </p:nvPr>
        </p:nvSpPr>
        <p:spPr>
          <a:xfrm>
            <a:off x="4436446" y="3299979"/>
            <a:ext cx="7875955" cy="462569"/>
          </a:xfrm>
        </p:spPr>
        <p:txBody>
          <a:bodyPr/>
          <a:lstStyle/>
          <a:p>
            <a:pPr algn="just"/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000" b="1" kern="12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КАЖДОГО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ВИДА СПОРТА – ОТДЕЛЬНАЯ СПРАВКА!!!!!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56790" y="4149080"/>
            <a:ext cx="9496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Заверяется подписью руководителя</a:t>
            </a:r>
          </a:p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региональной федерации по виду спорта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D4C4EB1-93D6-4371-9711-47B842135F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7" y="586734"/>
            <a:ext cx="4393009" cy="5446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769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3473"/>
            <a:ext cx="10972080" cy="1249920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294E97"/>
                </a:solidFill>
                <a:latin typeface="Times New Roman" pitchFamily="18" charset="0"/>
                <a:cs typeface="Times New Roman" pitchFamily="18" charset="0"/>
              </a:rPr>
              <a:t>ФОРМИРОВАНИЕ ПАПКИ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1883532" y="3290042"/>
            <a:ext cx="6840760" cy="648072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!!!!!НА КАЖДЫЙ ВИД СПОРТА – ОТДЕЛЬНАЯ ПАПКА!!!!!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268" y="1753238"/>
            <a:ext cx="1337813" cy="117609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653" y="1792187"/>
            <a:ext cx="1143467" cy="1203649"/>
          </a:xfrm>
          <a:prstGeom prst="rect">
            <a:avLst/>
          </a:prstGeom>
        </p:spPr>
      </p:pic>
      <p:sp>
        <p:nvSpPr>
          <p:cNvPr id="8" name="Стрелка вправо 7"/>
          <p:cNvSpPr/>
          <p:nvPr/>
        </p:nvSpPr>
        <p:spPr>
          <a:xfrm>
            <a:off x="1524688" y="2148452"/>
            <a:ext cx="504056" cy="1823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3232728" y="2161178"/>
            <a:ext cx="504056" cy="1823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260" y="4618500"/>
            <a:ext cx="1361009" cy="427294"/>
          </a:xfrm>
          <a:prstGeom prst="rect">
            <a:avLst/>
          </a:prstGeom>
        </p:spPr>
      </p:pic>
      <p:sp>
        <p:nvSpPr>
          <p:cNvPr id="22" name="Стрелка вправо 21"/>
          <p:cNvSpPr/>
          <p:nvPr/>
        </p:nvSpPr>
        <p:spPr>
          <a:xfrm flipV="1">
            <a:off x="7175800" y="2100769"/>
            <a:ext cx="504056" cy="2078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990DC18F-EA52-4166-839F-59A4949D8B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1422" y="2044283"/>
            <a:ext cx="1171575" cy="320799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A8001008-1B2C-470C-9E3A-C98CFDD9A6C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2463" y="1950157"/>
            <a:ext cx="1524000" cy="866775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B5D7452D-59EF-456E-B263-E59A81785C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452" y="4501717"/>
            <a:ext cx="1143467" cy="1203649"/>
          </a:xfrm>
          <a:prstGeom prst="rect">
            <a:avLst/>
          </a:prstGeom>
        </p:spPr>
      </p:pic>
      <p:sp>
        <p:nvSpPr>
          <p:cNvPr id="30" name="Стрелка вправо 7">
            <a:extLst>
              <a:ext uri="{FF2B5EF4-FFF2-40B4-BE49-F238E27FC236}">
                <a16:creationId xmlns:a16="http://schemas.microsoft.com/office/drawing/2014/main" id="{518799CE-1CBE-4D92-8DA3-F1DF3ADDE00A}"/>
              </a:ext>
            </a:extLst>
          </p:cNvPr>
          <p:cNvSpPr/>
          <p:nvPr/>
        </p:nvSpPr>
        <p:spPr>
          <a:xfrm>
            <a:off x="1524688" y="4849752"/>
            <a:ext cx="504056" cy="1823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8309F7DB-77E8-4E07-BAEE-69D2C63254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744" y="4443970"/>
            <a:ext cx="1369151" cy="1203649"/>
          </a:xfrm>
          <a:prstGeom prst="rect">
            <a:avLst/>
          </a:prstGeom>
        </p:spPr>
      </p:pic>
      <p:sp>
        <p:nvSpPr>
          <p:cNvPr id="32" name="Стрелка вправо 8">
            <a:extLst>
              <a:ext uri="{FF2B5EF4-FFF2-40B4-BE49-F238E27FC236}">
                <a16:creationId xmlns:a16="http://schemas.microsoft.com/office/drawing/2014/main" id="{99053232-691E-4AAF-B2E3-2B70640256E4}"/>
              </a:ext>
            </a:extLst>
          </p:cNvPr>
          <p:cNvSpPr/>
          <p:nvPr/>
        </p:nvSpPr>
        <p:spPr>
          <a:xfrm>
            <a:off x="3235517" y="4837729"/>
            <a:ext cx="504056" cy="1823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B764BB33-FCC6-4929-BDE2-6B5B72E64D5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2668" y="4582149"/>
            <a:ext cx="1524000" cy="866775"/>
          </a:xfrm>
          <a:prstGeom prst="rect">
            <a:avLst/>
          </a:prstGeom>
        </p:spPr>
      </p:pic>
      <p:sp>
        <p:nvSpPr>
          <p:cNvPr id="34" name="Стрелка вправо 21">
            <a:extLst>
              <a:ext uri="{FF2B5EF4-FFF2-40B4-BE49-F238E27FC236}">
                <a16:creationId xmlns:a16="http://schemas.microsoft.com/office/drawing/2014/main" id="{9377D6C9-C49F-4994-85B7-5A0C488D0976}"/>
              </a:ext>
            </a:extLst>
          </p:cNvPr>
          <p:cNvSpPr/>
          <p:nvPr/>
        </p:nvSpPr>
        <p:spPr>
          <a:xfrm flipV="1">
            <a:off x="5114640" y="4764906"/>
            <a:ext cx="504056" cy="2078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право 7">
            <a:extLst>
              <a:ext uri="{FF2B5EF4-FFF2-40B4-BE49-F238E27FC236}">
                <a16:creationId xmlns:a16="http://schemas.microsoft.com/office/drawing/2014/main" id="{56E46B9D-89D6-4F15-B707-43DCC2A65642}"/>
              </a:ext>
            </a:extLst>
          </p:cNvPr>
          <p:cNvSpPr/>
          <p:nvPr/>
        </p:nvSpPr>
        <p:spPr>
          <a:xfrm>
            <a:off x="6956447" y="4721421"/>
            <a:ext cx="504056" cy="1823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право 21">
            <a:extLst>
              <a:ext uri="{FF2B5EF4-FFF2-40B4-BE49-F238E27FC236}">
                <a16:creationId xmlns:a16="http://schemas.microsoft.com/office/drawing/2014/main" id="{E58890C6-474A-4C11-AA0B-AE1326B2B90B}"/>
              </a:ext>
            </a:extLst>
          </p:cNvPr>
          <p:cNvSpPr/>
          <p:nvPr/>
        </p:nvSpPr>
        <p:spPr>
          <a:xfrm flipV="1">
            <a:off x="5114640" y="2136735"/>
            <a:ext cx="504056" cy="2078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7C2E6A61-1485-4ADF-97FB-2E647C5F1B93}"/>
              </a:ext>
            </a:extLst>
          </p:cNvPr>
          <p:cNvSpPr/>
          <p:nvPr/>
        </p:nvSpPr>
        <p:spPr>
          <a:xfrm>
            <a:off x="946049" y="5839419"/>
            <a:ext cx="64506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командных игровых ИЛИ сборник РФ ИЛИ трудовой договор!</a:t>
            </a:r>
          </a:p>
          <a:p>
            <a:pPr algn="ctr"/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Не обязательно оба пункта сразу</a:t>
            </a:r>
            <a:endParaRPr lang="ru-RU" sz="16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657A86A-9B71-4A42-880D-303D3C56B1D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84232" y="1350669"/>
            <a:ext cx="3286125" cy="2028825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BE25565-582C-4881-9345-C96905B247B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03256" y="3864856"/>
            <a:ext cx="3648075" cy="2266950"/>
          </a:xfrm>
          <a:prstGeom prst="rect">
            <a:avLst/>
          </a:prstGeom>
        </p:spPr>
      </p:pic>
      <p:pic>
        <p:nvPicPr>
          <p:cNvPr id="28" name="Picture 2" descr="Спортивный резерв России">
            <a:extLst>
              <a:ext uri="{FF2B5EF4-FFF2-40B4-BE49-F238E27FC236}">
                <a16:creationId xmlns:a16="http://schemas.microsoft.com/office/drawing/2014/main" id="{E9F9B797-B6DF-48A5-A674-0C35C389E6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36" y="131695"/>
            <a:ext cx="2264972" cy="78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7115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260648"/>
            <a:ext cx="10972080" cy="1249920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294E97"/>
                </a:solidFill>
                <a:latin typeface="Times New Roman" pitchFamily="18" charset="0"/>
                <a:cs typeface="Times New Roman" pitchFamily="18" charset="0"/>
              </a:rPr>
              <a:t>ПЕРЕЧЕНЬ ДОКУМЕНТОВ, ПОДАВАЕМЫХ НА КОМИССИЮ МИНСПОРТА РОССИИ ПО ФОРМИРОВАНИЮ ПЕРЕЧНЯ БАЗОВЫХ ВИДОВ СПОРТА, в соответствии с приказом Минспорта России от 25.06.2018 № 592 «О порядке утверждения перечня базовых видов спорта»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371364" y="3153163"/>
            <a:ext cx="11449272" cy="1584176"/>
          </a:xfrm>
        </p:spPr>
        <p:txBody>
          <a:bodyPr/>
          <a:lstStyle/>
          <a:p>
            <a:pPr marL="342900" indent="-342900" algn="just"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Заявка на включение в перечень, подписанная руководителем органа исполнительной власти субъекта РФ в области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ФКиС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или уполномоченным им лицом;</a:t>
            </a:r>
          </a:p>
          <a:p>
            <a:pPr marL="342900" indent="-342900" algn="just"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Справка по виду спорта (отдельная для каждого вида спорта);</a:t>
            </a:r>
          </a:p>
          <a:p>
            <a:pPr marL="342900" indent="-342900" algn="just"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Копии протоколов официальных спортивных соревнований, указанных в подпункте 6.6. пункта 6 Приказа № 592.</a:t>
            </a:r>
          </a:p>
          <a:p>
            <a:pPr algn="just"/>
            <a:endParaRPr lang="ru-RU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2DD81A-013C-4F81-8C1D-65071F062207}"/>
              </a:ext>
            </a:extLst>
          </p:cNvPr>
          <p:cNvSpPr txBox="1"/>
          <p:nvPr/>
        </p:nvSpPr>
        <p:spPr>
          <a:xfrm>
            <a:off x="2279576" y="2204864"/>
            <a:ext cx="82989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ВИДОВ СПОРТА «ГОНКИ ДРОНОВ», «ФИДЖИТАЛ СПОРТ»,</a:t>
            </a:r>
          </a:p>
          <a:p>
            <a:r>
              <a:rPr lang="ru-RU" sz="2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«СПОРТИВНОЕ ПРОГРАММИРОВАНИЕ», «ЛАЗЕРНЫЙ БОЙ»:</a:t>
            </a:r>
          </a:p>
        </p:txBody>
      </p:sp>
    </p:spTree>
    <p:extLst>
      <p:ext uri="{BB962C8B-B14F-4D97-AF65-F5344CB8AC3E}">
        <p14:creationId xmlns:p14="http://schemas.microsoft.com/office/powerpoint/2010/main" val="2020705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3473"/>
            <a:ext cx="10972080" cy="1249920"/>
          </a:xfrm>
        </p:spPr>
        <p:txBody>
          <a:bodyPr/>
          <a:lstStyle/>
          <a:p>
            <a:pPr algn="ctr"/>
            <a:r>
              <a:rPr lang="ru-RU" sz="5400" b="1" dirty="0">
                <a:solidFill>
                  <a:srgbClr val="294E97"/>
                </a:solidFill>
                <a:latin typeface="Times New Roman" pitchFamily="18" charset="0"/>
                <a:cs typeface="Times New Roman" pitchFamily="18" charset="0"/>
              </a:rPr>
              <a:t>ВАЖНО!!!!!!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1127448" y="1253393"/>
            <a:ext cx="9649072" cy="648072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Требования к выполнению критериев субъектами РФ, на территории которых в соответствии с Указом Президента Российской Федерации от 19.10.2022 № 757 установлен средний уровень реагирования: </a:t>
            </a:r>
          </a:p>
          <a:p>
            <a:pPr algn="ctr"/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BDB6922-0FDC-4C9E-9ECD-B688C009E7E4}"/>
              </a:ext>
            </a:extLst>
          </p:cNvPr>
          <p:cNvSpPr/>
          <p:nvPr/>
        </p:nvSpPr>
        <p:spPr>
          <a:xfrm>
            <a:off x="335360" y="2974886"/>
            <a:ext cx="331236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Белгородская область</a:t>
            </a:r>
          </a:p>
          <a:p>
            <a:pPr marL="342900" indent="-342900">
              <a:buAutoNum type="arabicPeriod"/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Брянская область</a:t>
            </a:r>
          </a:p>
          <a:p>
            <a:pPr marL="342900" indent="-342900">
              <a:buAutoNum type="arabicPeriod"/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Воронежская область</a:t>
            </a:r>
          </a:p>
          <a:p>
            <a:pPr marL="342900" indent="-342900">
              <a:buAutoNum type="arabicPeriod"/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Курская область</a:t>
            </a:r>
          </a:p>
          <a:p>
            <a:pPr marL="342900" indent="-342900">
              <a:buAutoNum type="arabicPeriod"/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Краснодарский край</a:t>
            </a:r>
          </a:p>
          <a:p>
            <a:pPr marL="342900" indent="-342900">
              <a:buAutoNum type="arabicPeriod"/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Ростовская область</a:t>
            </a:r>
          </a:p>
          <a:p>
            <a:pPr marL="342900" indent="-342900">
              <a:buAutoNum type="arabicPeriod"/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Республика Крым</a:t>
            </a:r>
          </a:p>
          <a:p>
            <a:pPr marL="342900" indent="-342900">
              <a:buAutoNum type="arabicPeriod"/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г. Севастополь</a:t>
            </a:r>
            <a:endParaRPr lang="ru-RU" sz="2000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0723FBE-C34C-45CD-9AE1-845B07EB474D}"/>
              </a:ext>
            </a:extLst>
          </p:cNvPr>
          <p:cNvSpPr/>
          <p:nvPr/>
        </p:nvSpPr>
        <p:spPr>
          <a:xfrm>
            <a:off x="6401701" y="2974886"/>
            <a:ext cx="471718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Для олимпийских видов спорта:</a:t>
            </a:r>
          </a:p>
          <a:p>
            <a:pPr algn="ctr"/>
            <a:r>
              <a:rPr lang="ru-RU" b="1" dirty="0"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не менее 9 критериев</a:t>
            </a:r>
            <a:endParaRPr lang="ru-RU" b="1" dirty="0">
              <a:highlight>
                <a:srgbClr val="C0C0C0"/>
              </a:highlight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E1FD2D2-0212-4893-8079-97BD3817D833}"/>
              </a:ext>
            </a:extLst>
          </p:cNvPr>
          <p:cNvSpPr/>
          <p:nvPr/>
        </p:nvSpPr>
        <p:spPr>
          <a:xfrm>
            <a:off x="5663952" y="4247729"/>
            <a:ext cx="61926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Для паралимпийских, сурдлимпийских и иных видов спорта: </a:t>
            </a:r>
          </a:p>
          <a:p>
            <a:pPr algn="ctr"/>
            <a:r>
              <a:rPr lang="ru-RU" sz="2400" b="1" dirty="0"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не менее 6 критериев</a:t>
            </a:r>
            <a:endParaRPr lang="ru-RU" dirty="0">
              <a:highlight>
                <a:srgbClr val="C0C0C0"/>
              </a:highlight>
            </a:endParaRPr>
          </a:p>
        </p:txBody>
      </p:sp>
      <p:sp>
        <p:nvSpPr>
          <p:cNvPr id="16" name="Стрелка: вправо 15">
            <a:extLst>
              <a:ext uri="{FF2B5EF4-FFF2-40B4-BE49-F238E27FC236}">
                <a16:creationId xmlns:a16="http://schemas.microsoft.com/office/drawing/2014/main" id="{19250826-D9F9-4842-ACCC-046055099B87}"/>
              </a:ext>
            </a:extLst>
          </p:cNvPr>
          <p:cNvSpPr/>
          <p:nvPr/>
        </p:nvSpPr>
        <p:spPr>
          <a:xfrm>
            <a:off x="3359696" y="3781786"/>
            <a:ext cx="2013267" cy="7036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0FB33F9-1DA3-4BED-BE01-913EF2C8FBD7}"/>
              </a:ext>
            </a:extLst>
          </p:cNvPr>
          <p:cNvSpPr/>
          <p:nvPr/>
        </p:nvSpPr>
        <p:spPr>
          <a:xfrm>
            <a:off x="1990556" y="2417644"/>
            <a:ext cx="7824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Для нижеуказанных субъектов РФ обязательны к выполнению:</a:t>
            </a:r>
            <a:endParaRPr lang="ru-RU" b="1" dirty="0">
              <a:highlight>
                <a:srgbClr val="C0C0C0"/>
              </a:highligh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Спортивный резерв России">
            <a:extLst>
              <a:ext uri="{FF2B5EF4-FFF2-40B4-BE49-F238E27FC236}">
                <a16:creationId xmlns:a16="http://schemas.microsoft.com/office/drawing/2014/main" id="{D79F8B72-5021-468B-B4E5-D408D6C71B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36" y="31802"/>
            <a:ext cx="2264972" cy="78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533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8913</TotalTime>
  <Words>767</Words>
  <Application>Microsoft Office PowerPoint</Application>
  <PresentationFormat>Широкоэкранный</PresentationFormat>
  <Paragraphs>74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 Light</vt:lpstr>
      <vt:lpstr>DejaVu Sans</vt:lpstr>
      <vt:lpstr>Symbol</vt:lpstr>
      <vt:lpstr>Times New Roman</vt:lpstr>
      <vt:lpstr>Wingdings</vt:lpstr>
      <vt:lpstr>Office Theme</vt:lpstr>
      <vt:lpstr>Министерство спорта российской федерации ФГБУ «Федеральный центр подготовки спортивного резерва"</vt:lpstr>
      <vt:lpstr>ПЕРЕЧЕНЬ БАЗОВЫХ ВИДОВ СПОРТА</vt:lpstr>
      <vt:lpstr>ОСНОВНЫЕ ПРАВИЛА ПОДАЧИ ДОКУМЕНТОВ</vt:lpstr>
      <vt:lpstr>ПЕРЕЧЕНЬ ДОКУМЕНТОВ, ПОДАВАЕМЫХ НА КОМИССИЮ МИНСПОРТА РОССИИ ПО ФОРМИРОВАНИЮ ПЕРЕЧНЯ БАЗОВЫХ ВИДОВ СПОРТА, в соответствии с приказом Минспорта России от 25.06.2018 № 592 «О порядке утверждения перечня базовых видов спорта»</vt:lpstr>
      <vt:lpstr>ЗАЯВКА НА ВКЛЮЧЕНИЕ В ПЕРЕЧЕНЬ</vt:lpstr>
      <vt:lpstr>ФОРМИРОВАНИЕ ПАПКИ</vt:lpstr>
      <vt:lpstr>ПЕРЕЧЕНЬ ДОКУМЕНТОВ, ПОДАВАЕМЫХ НА КОМИССИЮ МИНСПОРТА РОССИИ ПО ФОРМИРОВАНИЮ ПЕРЕЧНЯ БАЗОВЫХ ВИДОВ СПОРТА, в соответствии с приказом Минспорта России от 25.06.2018 № 592 «О порядке утверждения перечня базовых видов спорта»</vt:lpstr>
      <vt:lpstr>ВАЖНО!!!!!!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ФГБУ  Федеральный центр подготовки спортив­ного резерва</dc:title>
  <dc:creator>Olaz</dc:creator>
  <cp:lastModifiedBy>Войнова Ольга Владимировна</cp:lastModifiedBy>
  <cp:revision>862</cp:revision>
  <cp:lastPrinted>2020-02-14T09:18:48Z</cp:lastPrinted>
  <dcterms:modified xsi:type="dcterms:W3CDTF">2025-02-27T14:05:59Z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12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21</vt:i4>
  </property>
</Properties>
</file>